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79" r:id="rId11"/>
    <p:sldId id="276" r:id="rId12"/>
    <p:sldId id="277" r:id="rId13"/>
    <p:sldId id="273" r:id="rId14"/>
    <p:sldId id="274" r:id="rId15"/>
    <p:sldId id="271" r:id="rId16"/>
    <p:sldId id="268" r:id="rId17"/>
    <p:sldId id="267" r:id="rId18"/>
    <p:sldId id="269" r:id="rId19"/>
    <p:sldId id="27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783C8-129D-3DDF-E358-71E085E103B2}" v="2175" dt="2020-07-18T01:50:14.238"/>
    <p1510:client id="{132D9D63-9C31-2943-924F-C9630CCF39A9}" v="407" dt="2020-07-18T00:41:55.744"/>
    <p1510:client id="{3F94FAFF-8A5D-A29A-57A5-C851894F3598}" v="1589" dt="2020-07-18T02:27:51.669"/>
    <p1510:client id="{4E5FD774-30EE-53CE-64BA-F26DB1A1A0A2}" v="391" dt="2020-07-18T00:22:18.770"/>
    <p1510:client id="{5940B07B-A2E4-4822-4F89-45CD6D2026A8}" v="4" dt="2020-07-17T23:03:56.997"/>
    <p1510:client id="{BC10EDA5-BB44-639E-2D86-20E96D4E5D62}" v="2" dt="2020-07-17T23:04:16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merican Typewriter" panose="02090604020004020304" pitchFamily="18" charset="77"/>
            </a:rPr>
            <a:t>Python Query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A9F1722F-6426-46A1-8B1B-0533085352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Transformation : Merge datasets</a:t>
          </a:r>
        </a:p>
      </dgm:t>
    </dgm:pt>
    <dgm:pt modelId="{41545971-DB48-47FA-9108-3F925588535D}" type="parTrans" cxnId="{76EA9D34-B388-4606-B6CD-1CB27ECF801F}">
      <dgm:prSet/>
      <dgm:spPr/>
      <dgm:t>
        <a:bodyPr/>
        <a:lstStyle/>
        <a:p>
          <a:endParaRPr lang="en-US"/>
        </a:p>
      </dgm:t>
    </dgm:pt>
    <dgm:pt modelId="{B8AB0E63-3387-4062-AC09-93BFF871ECF3}" type="sibTrans" cxnId="{76EA9D34-B388-4606-B6CD-1CB27ECF801F}">
      <dgm:prSet/>
      <dgm:spPr/>
      <dgm:t>
        <a:bodyPr/>
        <a:lstStyle/>
        <a:p>
          <a:endParaRPr lang="en-US"/>
        </a:p>
      </dgm:t>
    </dgm:pt>
    <dgm:pt modelId="{2E2AF992-F407-47B7-826D-BA13A0FA23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Load into PostgreSQL database</a:t>
          </a:r>
        </a:p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-Make Visuals 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merican Typewriter" panose="02090604020004020304" pitchFamily="18" charset="77"/>
            </a:rPr>
            <a:t>ERD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Seven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Use AWS to upload our data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merican Typewriter" panose="02090604020004020304" pitchFamily="18" charset="77"/>
            </a:rPr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erican Typewriter" panose="02090604020004020304" pitchFamily="18" charset="77"/>
            </a:rPr>
            <a:t>- Pulls template and other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 custLinFactNeighborX="1319" custLinFactNeighborY="-3260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prstGeom prst="lightningBolt">
          <a:avLst/>
        </a:prstGeom>
        <a:ln>
          <a:noFill/>
        </a:ln>
      </dgm:spPr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 custLinFactNeighborX="1320" custLinFactNeighborY="35471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2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76EA9D34-B388-4606-B6CD-1CB27ECF801F}" srcId="{6B359F35-6CE0-4546-A73C-42879FEEDF37}" destId="{A9F1722F-6426-46A1-8B1B-0533085352B7}" srcOrd="1" destOrd="0" parTransId="{41545971-DB48-47FA-9108-3F925588535D}" sibTransId="{B8AB0E63-3387-4062-AC09-93BFF871ECF3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3E8CF66A-C82E-47D7-9D62-1490A2A4CDE4}" type="presOf" srcId="{A9F1722F-6426-46A1-8B1B-0533085352B7}" destId="{FE898A11-AED7-4542-9F4A-B30A04D0B990}" srcOrd="0" destOrd="1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2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461298" y="246237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4985" y="133851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>
              <a:latin typeface="American Typewriter" panose="02090604020004020304" pitchFamily="18" charset="77"/>
            </a:rPr>
            <a:t>Python Query</a:t>
          </a:r>
        </a:p>
      </dsp:txBody>
      <dsp:txXfrm>
        <a:off x="4985" y="1338518"/>
        <a:ext cx="2999531" cy="449929"/>
      </dsp:txXfrm>
    </dsp:sp>
    <dsp:sp modelId="{FE898A11-AED7-4542-9F4A-B30A04D0B990}">
      <dsp:nvSpPr>
        <dsp:cNvPr id="0" name=""/>
        <dsp:cNvSpPr/>
      </dsp:nvSpPr>
      <dsp:spPr>
        <a:xfrm>
          <a:off x="44548" y="1800317"/>
          <a:ext cx="2999531" cy="1789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Transformation : Merge datasets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Load into PostgreSQL database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-Make Visuals </a:t>
          </a:r>
        </a:p>
      </dsp:txBody>
      <dsp:txXfrm>
        <a:off x="44548" y="1800317"/>
        <a:ext cx="2999531" cy="1789692"/>
      </dsp:txXfrm>
    </dsp:sp>
    <dsp:sp modelId="{65FE61E6-2DDE-429A-814B-E4FA4FFC70F2}">
      <dsp:nvSpPr>
        <dsp:cNvPr id="0" name=""/>
        <dsp:cNvSpPr/>
      </dsp:nvSpPr>
      <dsp:spPr>
        <a:xfrm>
          <a:off x="998638" y="112110"/>
          <a:ext cx="1049835" cy="1049835"/>
        </a:xfrm>
        <a:prstGeom prst="lightningBol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529434" y="133851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>
              <a:latin typeface="American Typewriter" panose="02090604020004020304" pitchFamily="18" charset="77"/>
            </a:rPr>
            <a:t>ERD Database</a:t>
          </a:r>
        </a:p>
      </dsp:txBody>
      <dsp:txXfrm>
        <a:off x="3529434" y="1338518"/>
        <a:ext cx="2999531" cy="449929"/>
      </dsp:txXfrm>
    </dsp:sp>
    <dsp:sp modelId="{7D624645-1F54-44BA-A009-0B6D17734303}">
      <dsp:nvSpPr>
        <dsp:cNvPr id="0" name=""/>
        <dsp:cNvSpPr/>
      </dsp:nvSpPr>
      <dsp:spPr>
        <a:xfrm>
          <a:off x="3569028" y="1996387"/>
          <a:ext cx="2999531" cy="1789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Seven Tables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Use AWS to upload our data</a:t>
          </a:r>
        </a:p>
      </dsp:txBody>
      <dsp:txXfrm>
        <a:off x="3569028" y="1996387"/>
        <a:ext cx="2999531" cy="1789692"/>
      </dsp:txXfrm>
    </dsp:sp>
    <dsp:sp modelId="{7E213B8D-90CC-4923-A781-86B2BB859C1F}">
      <dsp:nvSpPr>
        <dsp:cNvPr id="0" name=""/>
        <dsp:cNvSpPr/>
      </dsp:nvSpPr>
      <dsp:spPr>
        <a:xfrm>
          <a:off x="8028731" y="137726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053883" y="133851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>
              <a:latin typeface="American Typewriter" panose="02090604020004020304" pitchFamily="18" charset="77"/>
            </a:rPr>
            <a:t>Python Flask</a:t>
          </a:r>
        </a:p>
      </dsp:txBody>
      <dsp:txXfrm>
        <a:off x="7053883" y="1338518"/>
        <a:ext cx="2999531" cy="449929"/>
      </dsp:txXfrm>
    </dsp:sp>
    <dsp:sp modelId="{8346A89D-7A07-432D-9AAE-D1A52DD2C0E7}">
      <dsp:nvSpPr>
        <dsp:cNvPr id="0" name=""/>
        <dsp:cNvSpPr/>
      </dsp:nvSpPr>
      <dsp:spPr>
        <a:xfrm>
          <a:off x="7053883" y="1858661"/>
          <a:ext cx="2999531" cy="1789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app.py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merican Typewriter" panose="02090604020004020304" pitchFamily="18" charset="77"/>
            </a:rPr>
            <a:t>- Pulls template and other files together to render data</a:t>
          </a:r>
        </a:p>
      </dsp:txBody>
      <dsp:txXfrm>
        <a:off x="7053883" y="1858661"/>
        <a:ext cx="2999531" cy="1789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2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9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0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4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9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5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irbnb-machine-learning.heroku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ome%20Laptop\Downloads\Retrived%20from%20http:\insideairbnb.com\get-the-data.html%3ffbclid=IwAR3oQMff1KDiNgy_0SY50yW7ai5NqaKyo_coqher_olYMTx8mJbonX-8KVQ" TargetMode="External"/><Relationship Id="rId2" Type="http://schemas.openxmlformats.org/officeDocument/2006/relationships/hyperlink" Target="https://www.kaggle.com/oindrilasen/la-airbnb-listing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AE29-6D9A-D24E-BB30-D67959B81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111" y="1076602"/>
            <a:ext cx="8298592" cy="2352398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Hedonic Pricing Model For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6085B-0B98-C64B-9C96-D77F4EC5F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531" y="4636228"/>
            <a:ext cx="7861751" cy="1405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latin typeface="American Typewriter"/>
              </a:rPr>
              <a:t>Andrew McGraw, Maryam Tabatabaei, Cade </a:t>
            </a:r>
            <a:r>
              <a:rPr lang="en-US" err="1">
                <a:latin typeface="American Typewriter"/>
              </a:rPr>
              <a:t>Schkerke</a:t>
            </a:r>
            <a:r>
              <a:rPr lang="en-US">
                <a:latin typeface="American Typewriter"/>
              </a:rPr>
              <a:t>, </a:t>
            </a:r>
            <a:r>
              <a:rPr lang="en-US" err="1">
                <a:latin typeface="American Typewriter"/>
              </a:rPr>
              <a:t>Qixuan</a:t>
            </a:r>
            <a:r>
              <a:rPr lang="en-US">
                <a:latin typeface="American Typewriter"/>
              </a:rPr>
              <a:t> Wang, Karly </a:t>
            </a:r>
            <a:r>
              <a:rPr lang="en-US" err="1">
                <a:latin typeface="American Typewriter"/>
              </a:rPr>
              <a:t>Ringstad</a:t>
            </a:r>
            <a:r>
              <a:rPr lang="en-US">
                <a:latin typeface="American Typewriter"/>
              </a:rPr>
              <a:t>, </a:t>
            </a:r>
            <a:r>
              <a:rPr lang="en-US" err="1">
                <a:latin typeface="American Typewriter"/>
              </a:rPr>
              <a:t>Nathanuel</a:t>
            </a:r>
            <a:r>
              <a:rPr lang="en-US">
                <a:latin typeface="American Typewriter"/>
              </a:rPr>
              <a:t> Martin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980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A72E-EDA0-0F40-8B9E-EB9CFE2E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98" y="67996"/>
            <a:ext cx="10426908" cy="1450757"/>
          </a:xfrm>
        </p:spPr>
        <p:txBody>
          <a:bodyPr/>
          <a:lstStyle/>
          <a:p>
            <a:pPr algn="ctr"/>
            <a:r>
              <a:rPr lang="en-US" dirty="0">
                <a:latin typeface="American Typewriter"/>
              </a:rPr>
              <a:t>K-Means Clustering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D919-B2AA-534C-98D8-BAC081D3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67" y="1896979"/>
            <a:ext cx="10465633" cy="427998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latin typeface="American Typewriter"/>
              </a:rPr>
              <a:t>Find cluster centers that minimize the sum of distances between data samples and their associated cluster centers.</a:t>
            </a:r>
          </a:p>
          <a:p>
            <a:pPr marL="0" indent="0">
              <a:buNone/>
            </a:pPr>
            <a:endParaRPr lang="en-US" dirty="0">
              <a:latin typeface="American Typewriter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77C73-5F24-5E4E-B4AE-7CFE144C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2" y="2841542"/>
            <a:ext cx="4876800" cy="349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9D240-4CDF-834D-9866-97B8BA6E87D4}"/>
              </a:ext>
            </a:extLst>
          </p:cNvPr>
          <p:cNvSpPr txBox="1"/>
          <p:nvPr/>
        </p:nvSpPr>
        <p:spPr>
          <a:xfrm>
            <a:off x="910389" y="2933604"/>
            <a:ext cx="5185611" cy="3447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kmeans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 =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KMeans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n_clusters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=3,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random_state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=1)</a:t>
            </a:r>
          </a:p>
          <a:p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</a:b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kmeans.fit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pc_data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)</a:t>
            </a:r>
          </a:p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</a:endParaRPr>
          </a:p>
          <a:p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predicted_clusters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 =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kmeans.predict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(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pc_data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)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</a:endParaRP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kmeans.score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pc_data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 Typewriter"/>
              </a:rPr>
              <a:t>-4.308237925188447e+18</a:t>
            </a:r>
          </a:p>
          <a:p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8295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F452AA-3A15-4D47-888D-E9F15CA5A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47" y="460907"/>
            <a:ext cx="5314415" cy="2904289"/>
          </a:xfr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1C7950A0-590F-7047-95C4-5CDD3ABE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50" y="3541781"/>
            <a:ext cx="7414009" cy="2644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2AB57-A1C9-EF46-92C7-8CA976365795}"/>
              </a:ext>
            </a:extLst>
          </p:cNvPr>
          <p:cNvSpPr txBox="1"/>
          <p:nvPr/>
        </p:nvSpPr>
        <p:spPr>
          <a:xfrm>
            <a:off x="585224" y="3855612"/>
            <a:ext cx="2622884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American Typewriter"/>
              </a:rPr>
              <a:t>The relationship between the number of host for Airbnb throughout the years.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7D17E6-1AAF-8D4A-A94E-FF9B2EC225A8}"/>
              </a:ext>
            </a:extLst>
          </p:cNvPr>
          <p:cNvSpPr/>
          <p:nvPr/>
        </p:nvSpPr>
        <p:spPr>
          <a:xfrm rot="10800000">
            <a:off x="3210021" y="4564525"/>
            <a:ext cx="1410427" cy="40907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09589-7502-E74C-B065-EC1ED9E5A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484" y="1829395"/>
            <a:ext cx="5957687" cy="4311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49DC8-1CE2-4C08-AD1E-C602A9638DE0}"/>
              </a:ext>
            </a:extLst>
          </p:cNvPr>
          <p:cNvSpPr txBox="1"/>
          <p:nvPr/>
        </p:nvSpPr>
        <p:spPr>
          <a:xfrm>
            <a:off x="3454398" y="1058719"/>
            <a:ext cx="5052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Price Differences by Location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65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099DF49A-F528-B04F-951D-FE0016599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031159" y="1047239"/>
            <a:ext cx="4208936" cy="5984311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DA06D8-C9D8-8E4C-BDEC-6C6867BA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33" y="1847692"/>
            <a:ext cx="6031723" cy="4387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B04E2-B791-5346-8DD7-0D7754162AAE}"/>
              </a:ext>
            </a:extLst>
          </p:cNvPr>
          <p:cNvSpPr txBox="1"/>
          <p:nvPr/>
        </p:nvSpPr>
        <p:spPr>
          <a:xfrm>
            <a:off x="6759463" y="862524"/>
            <a:ext cx="380197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 Top 10 property amenities by features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75D4C-A722-C647-B7CD-22EC373CBEC5}"/>
              </a:ext>
            </a:extLst>
          </p:cNvPr>
          <p:cNvSpPr txBox="1"/>
          <p:nvPr/>
        </p:nvSpPr>
        <p:spPr>
          <a:xfrm>
            <a:off x="786671" y="1048760"/>
            <a:ext cx="447574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 Top 20 properties by the price 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8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3621CDF-05CA-464E-A6AF-EAE5C922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41" y="628862"/>
            <a:ext cx="4874055" cy="4209412"/>
          </a:xfr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525D4E0-95A6-D243-9703-98C2DEB6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009" y="728519"/>
            <a:ext cx="6798560" cy="41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F1C3-1B7B-4E68-B0A1-70B555B4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82" y="506197"/>
            <a:ext cx="9601200" cy="977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Choropleth Leaflet Map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052404-7B6A-A641-9393-23A7B1323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884" y="1812250"/>
            <a:ext cx="7936892" cy="4287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6328C-752B-CF43-B1AD-31692E5C5B41}"/>
              </a:ext>
            </a:extLst>
          </p:cNvPr>
          <p:cNvSpPr txBox="1"/>
          <p:nvPr/>
        </p:nvSpPr>
        <p:spPr>
          <a:xfrm>
            <a:off x="174879" y="2568478"/>
            <a:ext cx="3645132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This map shows each neighborhood in LA that has Airbnb’s. </a:t>
            </a:r>
            <a:endParaRPr lang="en-US">
              <a:solidFill>
                <a:schemeClr val="tx2"/>
              </a:solidFill>
            </a:endParaRPr>
          </a:p>
          <a:p>
            <a:pPr algn="ctr"/>
            <a:endParaRPr lang="en-US" sz="2400">
              <a:solidFill>
                <a:schemeClr val="tx2"/>
              </a:solidFill>
              <a:latin typeface="American Typewriter"/>
            </a:endParaRP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latin typeface="American Typewriter"/>
                <a:cs typeface="Calibri"/>
              </a:rPr>
              <a:t>Combination of </a:t>
            </a:r>
            <a:r>
              <a:rPr lang="en-US" sz="2400" dirty="0" err="1">
                <a:solidFill>
                  <a:schemeClr val="tx2"/>
                </a:solidFill>
                <a:latin typeface="American Typewriter"/>
                <a:cs typeface="Calibri"/>
              </a:rPr>
              <a:t>GeoJSON</a:t>
            </a:r>
            <a:r>
              <a:rPr lang="en-US" sz="2400" dirty="0">
                <a:solidFill>
                  <a:schemeClr val="tx2"/>
                </a:solidFill>
                <a:latin typeface="American Typewriter"/>
                <a:cs typeface="Calibri"/>
              </a:rPr>
              <a:t> and Flask</a:t>
            </a:r>
          </a:p>
        </p:txBody>
      </p:sp>
    </p:spTree>
    <p:extLst>
      <p:ext uri="{BB962C8B-B14F-4D97-AF65-F5344CB8AC3E}">
        <p14:creationId xmlns:p14="http://schemas.microsoft.com/office/powerpoint/2010/main" val="99004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BE03-AC5F-4951-9768-B6808DE9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65" y="15384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Room Type Dashboard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50771D0-F989-6A42-94A9-CCCFA0DEE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373" y="1880899"/>
            <a:ext cx="10928990" cy="4201679"/>
          </a:xfrm>
        </p:spPr>
      </p:pic>
    </p:spTree>
    <p:extLst>
      <p:ext uri="{BB962C8B-B14F-4D97-AF65-F5344CB8AC3E}">
        <p14:creationId xmlns:p14="http://schemas.microsoft.com/office/powerpoint/2010/main" val="120408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CE9C-A399-4783-ABDE-0F90B301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494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LA Dashboard </a:t>
            </a:r>
            <a:endParaRPr lang="en-US" sz="540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31266EE-5684-764D-AF2A-962D6A0B7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7" y="1889747"/>
            <a:ext cx="11349945" cy="4187735"/>
          </a:xfrm>
        </p:spPr>
      </p:pic>
    </p:spTree>
    <p:extLst>
      <p:ext uri="{BB962C8B-B14F-4D97-AF65-F5344CB8AC3E}">
        <p14:creationId xmlns:p14="http://schemas.microsoft.com/office/powerpoint/2010/main" val="64453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D395-A66C-4BA3-A47D-DB78F34D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675" y="874220"/>
            <a:ext cx="3634132" cy="685499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American Typewriter"/>
              </a:rPr>
              <a:t>Price Models</a:t>
            </a:r>
            <a:endParaRPr lang="en-US" sz="48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latin typeface="American Typewriter"/>
              <a:cs typeface="Calibri" panose="020F0502020204030204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D1A05DD-953F-7343-A362-353CECD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" y="-259"/>
            <a:ext cx="3316800" cy="3260412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0C33AA6-D695-6142-9A2B-834B0771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1" y="850"/>
            <a:ext cx="3671036" cy="3261008"/>
          </a:xfrm>
          <a:prstGeom prst="rect">
            <a:avLst/>
          </a:prstGeom>
        </p:spPr>
      </p:pic>
      <p:pic>
        <p:nvPicPr>
          <p:cNvPr id="2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7E3E9F1-3116-4494-A3D1-8F7B7687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" y="3202688"/>
            <a:ext cx="3311577" cy="3138363"/>
          </a:xfrm>
          <a:prstGeom prst="rect">
            <a:avLst/>
          </a:prstGeom>
        </p:spPr>
      </p:pic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A6CE94E-47C1-466E-9491-960AD4E8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73" y="3090423"/>
            <a:ext cx="3480215" cy="321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9036C-D28D-4166-BFCF-5B48AF498E88}"/>
              </a:ext>
            </a:extLst>
          </p:cNvPr>
          <p:cNvSpPr txBox="1"/>
          <p:nvPr/>
        </p:nvSpPr>
        <p:spPr>
          <a:xfrm>
            <a:off x="7060368" y="2069892"/>
            <a:ext cx="38424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Best Model: </a:t>
            </a:r>
            <a:r>
              <a:rPr lang="en-US" sz="3200" err="1"/>
              <a:t>XGBoost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95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4060-CF96-4540-A8AC-6D71983D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3455-B0E9-4F22-BDB0-0AF04427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merican Typewriter"/>
              </a:rPr>
              <a:t>Based on predictions from our models we concluded:</a:t>
            </a:r>
          </a:p>
          <a:p>
            <a:pPr marL="0" indent="0">
              <a:buNone/>
            </a:pPr>
            <a:endParaRPr lang="en-US" sz="2000">
              <a:latin typeface="American Typewriter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American Typewriter"/>
              </a:rPr>
              <a:t>The most expensive neighborhoods to rent in are Bel-Air and Harbor City at $1300/night, and the least expensive is Huntington Park at $19/night.</a:t>
            </a:r>
            <a:endParaRPr lang="en-US" sz="2000" dirty="0">
              <a:latin typeface="American Typewriter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American Typewriter"/>
              </a:rPr>
              <a:t>Desirable neighborhoods have higher prices, the longer a person is registered as a host, the higher the price, 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American Typewriter"/>
              </a:rPr>
              <a:t>Amenities do influence price (slightly), with indoor fireplaces influencing the most, followed by hot tubs.</a:t>
            </a:r>
          </a:p>
          <a:p>
            <a:endParaRPr lang="en-US" sz="2000">
              <a:latin typeface="American Typewriter"/>
            </a:endParaRPr>
          </a:p>
          <a:p>
            <a:r>
              <a:rPr lang="en-US" sz="2000" dirty="0">
                <a:latin typeface="American Typewriter"/>
              </a:rPr>
              <a:t>Heroku Application</a:t>
            </a:r>
          </a:p>
          <a:p>
            <a:pPr marL="0" indent="0">
              <a:buNone/>
            </a:pPr>
            <a:r>
              <a:rPr lang="en-US" sz="2000" dirty="0">
                <a:latin typeface="American Typewri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https://airbnb-machine-learning.herokuapp.com/</a:t>
            </a:r>
            <a:endParaRPr lang="en-US" sz="2000" dirty="0">
              <a:latin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44688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D05D-3B6C-A14B-8207-DADD48F3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649" y="-1249"/>
            <a:ext cx="9601200" cy="145779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Goals</a:t>
            </a:r>
            <a:endParaRPr lang="en-US" sz="5400">
              <a:latin typeface="American Typewriter" panose="0209060402000402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AA353-DF31-1C47-AB39-A8D820EB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sz="2400">
                <a:latin typeface="American Typewriter"/>
              </a:rPr>
              <a:t>Which neighborhood is least/most expensive in LA?</a:t>
            </a:r>
            <a:endParaRPr lang="en-US">
              <a:latin typeface="American Typewriter"/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>
                <a:latin typeface="American Typewriter"/>
              </a:rPr>
              <a:t>How is price impacted by reviews (NLP), room types, host, and neighborhood? 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>
                <a:latin typeface="American Typewriter"/>
              </a:rPr>
              <a:t>How do offered amenities influence price?</a:t>
            </a:r>
            <a:endParaRPr lang="en-US">
              <a:latin typeface="American Typewri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>
                <a:latin typeface="American Typewriter"/>
              </a:rPr>
              <a:t>Create multiple dashboards filtered by neighborhood, room type, price, </a:t>
            </a:r>
            <a:r>
              <a:rPr lang="en-US" sz="2200">
                <a:latin typeface="American Typewriter"/>
              </a:rPr>
              <a:t>host experience</a:t>
            </a:r>
            <a:r>
              <a:rPr lang="en-US"/>
              <a:t>, </a:t>
            </a:r>
            <a:r>
              <a:rPr lang="en-US" sz="2400">
                <a:latin typeface="American Typewriter"/>
              </a:rPr>
              <a:t>and number of reviews from 2020 Airbnb data.</a:t>
            </a:r>
            <a:endParaRPr lang="en-US">
              <a:latin typeface="American Typewriter"/>
            </a:endParaRPr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7AF301-FB15-4046-829E-1412CF33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F62CA30F-E20E-4E8B-AF53-EDA2C01E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672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6666-6355-4622-8539-0B541DE0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42" y="297398"/>
            <a:ext cx="9601200" cy="111455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A827-9BAE-4D62-B017-5B72592D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05" y="1868261"/>
            <a:ext cx="11631679" cy="33839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br>
              <a:rPr lang="en-US" sz="2200">
                <a:latin typeface="American Typewriter"/>
              </a:rPr>
            </a:br>
            <a:r>
              <a:rPr lang="en-US" sz="2200">
                <a:latin typeface="American Typewriter"/>
              </a:rPr>
              <a:t>We used both supervised and unsupervised machine learning models to explore any connections and relationships between variables.</a:t>
            </a:r>
          </a:p>
          <a:p>
            <a:pPr marL="0" indent="0">
              <a:buNone/>
            </a:pPr>
            <a:r>
              <a:rPr lang="en-US" sz="2200">
                <a:latin typeface="American Typewriter"/>
                <a:cs typeface="Calibri" panose="020F0502020204030204"/>
              </a:rPr>
              <a:t>Examples include:</a:t>
            </a:r>
          </a:p>
          <a:p>
            <a:pPr marL="383540" lvl="1"/>
            <a:r>
              <a:rPr lang="en-US" sz="2000">
                <a:latin typeface="American Typewriter"/>
                <a:cs typeface="Calibri" panose="020F0502020204030204"/>
              </a:rPr>
              <a:t>Price</a:t>
            </a:r>
          </a:p>
          <a:p>
            <a:pPr marL="383540" lvl="1"/>
            <a:r>
              <a:rPr lang="en-US" sz="2000">
                <a:latin typeface="American Typewriter"/>
                <a:cs typeface="Calibri" panose="020F0502020204030204"/>
              </a:rPr>
              <a:t>Neighborhood</a:t>
            </a:r>
          </a:p>
          <a:p>
            <a:pPr marL="383540" lvl="1"/>
            <a:r>
              <a:rPr lang="en-US" sz="2000">
                <a:latin typeface="American Typewriter"/>
                <a:cs typeface="Calibri" panose="020F0502020204030204"/>
              </a:rPr>
              <a:t>Amenities</a:t>
            </a:r>
          </a:p>
          <a:p>
            <a:pPr marL="383540" lvl="1"/>
            <a:r>
              <a:rPr lang="en-US" sz="2000">
                <a:latin typeface="American Typewriter"/>
                <a:cs typeface="Calibri" panose="020F0502020204030204"/>
              </a:rPr>
              <a:t>Room-Type</a:t>
            </a:r>
          </a:p>
          <a:p>
            <a:pPr marL="383540" lvl="1"/>
            <a:r>
              <a:rPr lang="en-US" sz="2000">
                <a:latin typeface="American Typewriter"/>
                <a:cs typeface="Calibri" panose="020F0502020204030204"/>
              </a:rPr>
              <a:t>Guest Accommodation</a:t>
            </a:r>
          </a:p>
          <a:p>
            <a:pPr marL="383540" lvl="1"/>
            <a:endParaRPr lang="en-US" sz="2000">
              <a:latin typeface="American Typewriter"/>
              <a:cs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BF519A-A642-4A3D-8332-48A3C367E82F}"/>
              </a:ext>
            </a:extLst>
          </p:cNvPr>
          <p:cNvSpPr txBox="1">
            <a:spLocks/>
          </p:cNvSpPr>
          <p:nvPr/>
        </p:nvSpPr>
        <p:spPr>
          <a:xfrm>
            <a:off x="238105" y="5543246"/>
            <a:ext cx="5392480" cy="794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>
                <a:latin typeface="American Typewriter"/>
              </a:rPr>
              <a:t>Old Source:</a:t>
            </a:r>
            <a:br>
              <a:rPr lang="en-US" sz="1600" b="1">
                <a:latin typeface="American Typewriter"/>
              </a:rPr>
            </a:br>
            <a:br>
              <a:rPr lang="en-US" sz="1600" b="1">
                <a:latin typeface="American Typewriter"/>
              </a:rPr>
            </a:br>
            <a:r>
              <a:rPr lang="en-US" sz="1600" b="1">
                <a:latin typeface="American Typewriter"/>
                <a:hlinkClick r:id="rId2"/>
              </a:rPr>
              <a:t>https://www.kaggle.com/oindrilasen/la-airbnb-listings</a:t>
            </a:r>
            <a:endParaRPr lang="en-US" sz="1600" b="1">
              <a:solidFill>
                <a:srgbClr val="44546A"/>
              </a:solidFill>
              <a:latin typeface="American Typewriter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0D72D-38FD-A44B-A6AF-BE1E3122886B}"/>
              </a:ext>
            </a:extLst>
          </p:cNvPr>
          <p:cNvSpPr txBox="1"/>
          <p:nvPr/>
        </p:nvSpPr>
        <p:spPr>
          <a:xfrm>
            <a:off x="6918951" y="5475814"/>
            <a:ext cx="525056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American Typewriter"/>
              </a:rPr>
              <a:t>New Source: </a:t>
            </a:r>
            <a:br>
              <a:rPr lang="en-US" sz="1600" b="1">
                <a:latin typeface="American Typewriter"/>
              </a:rPr>
            </a:br>
            <a:br>
              <a:rPr lang="en-US" sz="1600" b="1">
                <a:latin typeface="American Typewriter"/>
              </a:rPr>
            </a:br>
            <a:r>
              <a:rPr lang="en-US" sz="1600" b="1">
                <a:solidFill>
                  <a:schemeClr val="tx2"/>
                </a:solidFill>
                <a:latin typeface="American Typewri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http://insideairbnb.com/get-the-data.html</a:t>
            </a:r>
          </a:p>
        </p:txBody>
      </p:sp>
    </p:spTree>
    <p:extLst>
      <p:ext uri="{BB962C8B-B14F-4D97-AF65-F5344CB8AC3E}">
        <p14:creationId xmlns:p14="http://schemas.microsoft.com/office/powerpoint/2010/main" val="388815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6DD5-517D-4A85-924F-F2D50A95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16" y="13073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Front End</a:t>
            </a:r>
          </a:p>
        </p:txBody>
      </p:sp>
      <p:sp>
        <p:nvSpPr>
          <p:cNvPr id="1399" name="TextBox 1398">
            <a:extLst>
              <a:ext uri="{FF2B5EF4-FFF2-40B4-BE49-F238E27FC236}">
                <a16:creationId xmlns:a16="http://schemas.microsoft.com/office/drawing/2014/main" id="{2412C600-DDCA-424D-A1ED-A1F9BBE3BD17}"/>
              </a:ext>
            </a:extLst>
          </p:cNvPr>
          <p:cNvSpPr txBox="1"/>
          <p:nvPr/>
        </p:nvSpPr>
        <p:spPr>
          <a:xfrm>
            <a:off x="853265" y="3493768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HTML</a:t>
            </a:r>
            <a:endParaRPr lang="en-US" sz="2400" b="1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Utilizes leaflet and Bootstrap libraries</a:t>
            </a:r>
          </a:p>
        </p:txBody>
      </p:sp>
      <p:sp>
        <p:nvSpPr>
          <p:cNvPr id="1400" name="TextBox 1399">
            <a:extLst>
              <a:ext uri="{FF2B5EF4-FFF2-40B4-BE49-F238E27FC236}">
                <a16:creationId xmlns:a16="http://schemas.microsoft.com/office/drawing/2014/main" id="{5A921621-7185-4BDE-B7B7-97FB0893E58E}"/>
              </a:ext>
            </a:extLst>
          </p:cNvPr>
          <p:cNvSpPr txBox="1"/>
          <p:nvPr/>
        </p:nvSpPr>
        <p:spPr>
          <a:xfrm>
            <a:off x="7754703" y="3431309"/>
            <a:ext cx="32803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CSS</a:t>
            </a:r>
            <a:endParaRPr lang="en-US" sz="2400" b="1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Format HTML elements</a:t>
            </a: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Bootstrap CSS</a:t>
            </a:r>
          </a:p>
        </p:txBody>
      </p:sp>
      <p:sp>
        <p:nvSpPr>
          <p:cNvPr id="1401" name="TextBox 1400">
            <a:extLst>
              <a:ext uri="{FF2B5EF4-FFF2-40B4-BE49-F238E27FC236}">
                <a16:creationId xmlns:a16="http://schemas.microsoft.com/office/drawing/2014/main" id="{E6906FAA-2D5E-4395-9698-EB5141F7B328}"/>
              </a:ext>
            </a:extLst>
          </p:cNvPr>
          <p:cNvSpPr txBox="1"/>
          <p:nvPr/>
        </p:nvSpPr>
        <p:spPr>
          <a:xfrm>
            <a:off x="4087033" y="3493768"/>
            <a:ext cx="329908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JavaScript</a:t>
            </a:r>
            <a:endParaRPr lang="en-US" sz="2400" b="1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We used a </a:t>
            </a:r>
            <a:r>
              <a:rPr lang="en-US" sz="2400" err="1">
                <a:solidFill>
                  <a:schemeClr val="tx2"/>
                </a:solidFill>
                <a:cs typeface="Calibri"/>
              </a:rPr>
              <a:t>GeoJSON</a:t>
            </a:r>
            <a:r>
              <a:rPr lang="en-US" sz="2400">
                <a:solidFill>
                  <a:schemeClr val="tx2"/>
                </a:solidFill>
                <a:cs typeface="Calibri"/>
              </a:rPr>
              <a:t> file to design a leaflet map</a:t>
            </a:r>
          </a:p>
        </p:txBody>
      </p:sp>
      <p:pic>
        <p:nvPicPr>
          <p:cNvPr id="1402" name="Picture 140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02C6D2-C426-4277-A784-A4D07D30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04" y="2012821"/>
            <a:ext cx="1133475" cy="1133475"/>
          </a:xfrm>
          <a:prstGeom prst="rect">
            <a:avLst/>
          </a:prstGeom>
        </p:spPr>
      </p:pic>
      <p:pic>
        <p:nvPicPr>
          <p:cNvPr id="1403" name="Picture 1403" descr="A close up of a logo&#10;&#10;Description automatically generated">
            <a:extLst>
              <a:ext uri="{FF2B5EF4-FFF2-40B4-BE49-F238E27FC236}">
                <a16:creationId xmlns:a16="http://schemas.microsoft.com/office/drawing/2014/main" id="{B5F28EAA-C961-45E0-867D-3380A39AB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45" y="2012820"/>
            <a:ext cx="1133475" cy="1133475"/>
          </a:xfrm>
          <a:prstGeom prst="rect">
            <a:avLst/>
          </a:prstGeom>
        </p:spPr>
      </p:pic>
      <p:pic>
        <p:nvPicPr>
          <p:cNvPr id="1404" name="Picture 1404" descr="A picture containing transport, wheel, drawing&#10;&#10;Description automatically generated">
            <a:extLst>
              <a:ext uri="{FF2B5EF4-FFF2-40B4-BE49-F238E27FC236}">
                <a16:creationId xmlns:a16="http://schemas.microsoft.com/office/drawing/2014/main" id="{16EF80E7-43A6-4E44-8FD3-790CCED7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919" y="2012820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2AE5-E426-461C-ABA7-D63C728D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Back End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C19587-E873-3A45-BD35-BC53EFBF7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08540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165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358B-5B3F-4A57-BDCC-57E3CE18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Naïve Bayes Results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27547EF-2448-2D4B-9D3E-C73B3E7D5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789" y="4825274"/>
            <a:ext cx="8374878" cy="5217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D83C-432B-487C-B322-5C94E3DDD27C}"/>
              </a:ext>
            </a:extLst>
          </p:cNvPr>
          <p:cNvSpPr txBox="1"/>
          <p:nvPr/>
        </p:nvSpPr>
        <p:spPr>
          <a:xfrm>
            <a:off x="1099127" y="1941945"/>
            <a:ext cx="102073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Used </a:t>
            </a:r>
            <a:r>
              <a:rPr lang="en-US" sz="2400" dirty="0" err="1">
                <a:solidFill>
                  <a:schemeClr val="tx2"/>
                </a:solidFill>
                <a:cs typeface="Calibri"/>
              </a:rPr>
              <a:t>Bucketizer</a:t>
            </a:r>
            <a:r>
              <a:rPr lang="en-US" sz="2400" dirty="0">
                <a:solidFill>
                  <a:schemeClr val="tx2"/>
                </a:solidFill>
                <a:cs typeface="Calibri"/>
              </a:rPr>
              <a:t> to categorize our reviews by score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Used Tokenizer for token creation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a UDF from </a:t>
            </a:r>
            <a:r>
              <a:rPr lang="en-US" sz="2400" dirty="0" err="1">
                <a:solidFill>
                  <a:schemeClr val="tx2"/>
                </a:solidFill>
                <a:cs typeface="Calibri"/>
              </a:rPr>
              <a:t>lang_detect</a:t>
            </a:r>
            <a:r>
              <a:rPr lang="en-US" sz="2400" dirty="0">
                <a:solidFill>
                  <a:schemeClr val="tx2"/>
                </a:solidFill>
                <a:cs typeface="Calibri"/>
              </a:rPr>
              <a:t> to identify English reviews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stop words from these reviews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Hashed </a:t>
            </a:r>
            <a:r>
              <a:rPr lang="en-US" sz="2400" dirty="0" err="1">
                <a:solidFill>
                  <a:schemeClr val="tx2"/>
                </a:solidFill>
                <a:cs typeface="Calibri"/>
              </a:rPr>
              <a:t>dataframe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IDF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Vectorized and trained NB model to predict review scores</a:t>
            </a:r>
          </a:p>
        </p:txBody>
      </p:sp>
    </p:spTree>
    <p:extLst>
      <p:ext uri="{BB962C8B-B14F-4D97-AF65-F5344CB8AC3E}">
        <p14:creationId xmlns:p14="http://schemas.microsoft.com/office/powerpoint/2010/main" val="382697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BB85-A005-45C3-B455-39672991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361" y="228180"/>
            <a:ext cx="9758398" cy="11072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latin typeface="American Typewriter" panose="02090604020004020304" pitchFamily="18" charset="77"/>
              </a:rPr>
              <a:t>Word Cloud Maps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79C186-D259-4D83-993F-F86C0C50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802270"/>
            <a:ext cx="5659222" cy="4145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2174D-CA51-B148-AD22-FEBEE93359FB}"/>
              </a:ext>
            </a:extLst>
          </p:cNvPr>
          <p:cNvSpPr txBox="1"/>
          <p:nvPr/>
        </p:nvSpPr>
        <p:spPr>
          <a:xfrm>
            <a:off x="7435194" y="2924329"/>
            <a:ext cx="377518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Most frequent English words in the review comments.</a:t>
            </a:r>
          </a:p>
        </p:txBody>
      </p:sp>
    </p:spTree>
    <p:extLst>
      <p:ext uri="{BB962C8B-B14F-4D97-AF65-F5344CB8AC3E}">
        <p14:creationId xmlns:p14="http://schemas.microsoft.com/office/powerpoint/2010/main" val="298789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D2B-7C19-45B0-A4D2-608E02A0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74" y="1084321"/>
            <a:ext cx="10821715" cy="5815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cap="all" dirty="0">
                <a:latin typeface="American Typewriter"/>
              </a:rPr>
              <a:t>Topic Modeling: Positive &amp; Negative tuned Comments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91BBE-49EB-42D8-A21B-CCAAA528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3" y="1907741"/>
            <a:ext cx="5499879" cy="42009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3B824-C4FC-4B57-8E9D-BE1A03CE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56" y="1923428"/>
            <a:ext cx="5419061" cy="414895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631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E56076-DFB8-4751-B049-BEBB26A37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19"/>
          <a:stretch/>
        </p:blipFill>
        <p:spPr>
          <a:xfrm>
            <a:off x="-836" y="-2"/>
            <a:ext cx="12192836" cy="345717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AB6EB8-C5A2-4BC3-AB17-A8CCD427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64"/>
          <a:stretch/>
        </p:blipFill>
        <p:spPr>
          <a:xfrm>
            <a:off x="-842" y="3458558"/>
            <a:ext cx="12192841" cy="33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46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333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American Typewriter</vt:lpstr>
      <vt:lpstr>Arial</vt:lpstr>
      <vt:lpstr>Calibri</vt:lpstr>
      <vt:lpstr>Calibri Light</vt:lpstr>
      <vt:lpstr>Franklin Gothic Book</vt:lpstr>
      <vt:lpstr>Retrospect</vt:lpstr>
      <vt:lpstr>Hedonic Pricing Model For Airbnb</vt:lpstr>
      <vt:lpstr>Goals</vt:lpstr>
      <vt:lpstr>Data Exploration</vt:lpstr>
      <vt:lpstr>Front End</vt:lpstr>
      <vt:lpstr>Back End</vt:lpstr>
      <vt:lpstr>Naïve Bayes Results</vt:lpstr>
      <vt:lpstr>Word Cloud Maps</vt:lpstr>
      <vt:lpstr>Topic Modeling: Positive &amp; Negative tuned Comments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Choropleth Leaflet Map</vt:lpstr>
      <vt:lpstr>Room Type Dashboard</vt:lpstr>
      <vt:lpstr>LA Dashboard </vt:lpstr>
      <vt:lpstr>PowerPoint Presentation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Hedonic Pricing Model For Los angeles Airbnb</dc:title>
  <dc:creator>Benjamin Laine</dc:creator>
  <cp:lastModifiedBy>Benjamin Laine</cp:lastModifiedBy>
  <cp:revision>608</cp:revision>
  <dcterms:created xsi:type="dcterms:W3CDTF">2020-07-16T19:56:27Z</dcterms:created>
  <dcterms:modified xsi:type="dcterms:W3CDTF">2020-07-18T02:51:01Z</dcterms:modified>
</cp:coreProperties>
</file>